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91" r:id="rId4"/>
    <p:sldId id="292" r:id="rId5"/>
    <p:sldId id="293" r:id="rId6"/>
    <p:sldId id="295" r:id="rId7"/>
    <p:sldId id="296" r:id="rId8"/>
    <p:sldId id="297" r:id="rId9"/>
    <p:sldId id="298" r:id="rId10"/>
    <p:sldId id="299" r:id="rId11"/>
    <p:sldId id="300" r:id="rId12"/>
    <p:sldId id="257" r:id="rId13"/>
    <p:sldId id="289" r:id="rId14"/>
    <p:sldId id="258" r:id="rId15"/>
    <p:sldId id="264" r:id="rId16"/>
    <p:sldId id="265" r:id="rId17"/>
    <p:sldId id="272" r:id="rId18"/>
    <p:sldId id="273" r:id="rId19"/>
    <p:sldId id="274" r:id="rId20"/>
    <p:sldId id="287" r:id="rId21"/>
    <p:sldId id="290" r:id="rId2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35162-434E-499A-603D-E84CF30C1D6F}" v="380" dt="2024-02-05T21:33:32.322"/>
    <p1510:client id="{29C9EFFB-800A-A487-BED9-DCC396EFDB2C}" v="585" dt="2024-02-05T20:43:53.883"/>
    <p1510:client id="{86D7D1F4-839A-9454-8661-61A6E537373F}" v="13" dt="2024-02-05T20:49:16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 slaj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r-Latn-RS"/>
              <a:t>Kliknite i uredite stil podnaslova mastera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8265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vertikaln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vertikalni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650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n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vertikalni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03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8695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5900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adržaj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sadržaj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5" name="Čuvar mesta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8306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eđe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4" name="Čuvar mesta za sadržaj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5" name="Čuvar mesta za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6" name="Čuvar mesta za sadržaj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7" name="Čuvar mesta za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8" name="Čuvar mesta za podnožj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Čuvar mesta za broj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1488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4" name="Čuvar mesta za podnožj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Čuvar mesta za broj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3927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3" name="Čuvar mesta za podnožj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4750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5" name="Čuvar mesta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10763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lik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Čuvar mesta za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5" name="Čuvar mesta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8349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445C-DD5B-459E-BCAC-A8671F012926}" type="datetimeFigureOut">
              <a:rPr lang="sr-Latn-RS" smtClean="0"/>
              <a:t>5.2.2024.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9480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layers.org/en/latest/examples/popup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4654296" y="640080"/>
            <a:ext cx="6894576" cy="3566160"/>
          </a:xfrm>
        </p:spPr>
        <p:txBody>
          <a:bodyPr anchor="b">
            <a:normAutofit/>
          </a:bodyPr>
          <a:lstStyle/>
          <a:p>
            <a:r>
              <a:rPr lang="sr-Latn-RS" sz="4800" b="1" dirty="0">
                <a:ea typeface="Calibri Light"/>
                <a:cs typeface="Calibri Light"/>
              </a:rPr>
              <a:t>GIS Projekat 2</a:t>
            </a:r>
            <a:br>
              <a:rPr lang="sr-Latn-RS" dirty="0">
                <a:ea typeface="Calibri Light"/>
                <a:cs typeface="Calibri Light"/>
              </a:rPr>
            </a:br>
            <a:r>
              <a:rPr lang="sr-Latn-RS" dirty="0">
                <a:ea typeface="+mj-lt"/>
                <a:cs typeface="+mj-lt"/>
              </a:rPr>
              <a:t>OGC Geo-prostorni Web servisi</a:t>
            </a:r>
            <a:endParaRPr lang="sr-Latn-RS" sz="4000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4587541" y="456238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sr-Latn-RS" dirty="0">
                <a:ea typeface="Calibri"/>
                <a:cs typeface="Calibri"/>
              </a:rPr>
              <a:t>Vladimir Veljković 1762</a:t>
            </a:r>
            <a:endParaRPr lang="sr-Latn-RS">
              <a:ea typeface="Calibri"/>
              <a:cs typeface="Calibri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07242F66-79FC-3EFB-9274-8A0159954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7" r="14165" b="5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F0086F-186D-9D04-DAF8-5C67E580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Pruge</a:t>
            </a:r>
            <a:endParaRPr lang="sr-Latn-RS" dirty="0" err="1"/>
          </a:p>
        </p:txBody>
      </p:sp>
      <p:pic>
        <p:nvPicPr>
          <p:cNvPr id="3" name="Slika 2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E54F6604-EF4F-1C8D-82E9-08197250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1659430"/>
            <a:ext cx="7553325" cy="16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9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F0086F-186D-9D04-DAF8-5C67E580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Pumpe</a:t>
            </a:r>
            <a:endParaRPr lang="sr-Latn-RS" dirty="0" err="1"/>
          </a:p>
        </p:txBody>
      </p:sp>
      <p:pic>
        <p:nvPicPr>
          <p:cNvPr id="3" name="Slika 2" descr="Slika na kojoj se nalazi tekst, snimak ekrana, ekran, broj&#10;&#10;Opis je automatski generisan">
            <a:extLst>
              <a:ext uri="{FF2B5EF4-FFF2-40B4-BE49-F238E27FC236}">
                <a16:creationId xmlns:a16="http://schemas.microsoft.com/office/drawing/2014/main" id="{E54F6604-EF4F-1C8D-82E9-08197250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1455557"/>
            <a:ext cx="7553325" cy="20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6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2CC2CF1-B799-87AB-0BD7-B7DAF5FD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sr-Latn-RS" sz="5400" dirty="0" err="1">
                <a:solidFill>
                  <a:srgbClr val="FFFFFF"/>
                </a:solidFill>
                <a:ea typeface="Calibri Light"/>
                <a:cs typeface="Calibri Light"/>
              </a:rPr>
              <a:t>OpenLayers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EA4FC647-DE0F-1DAA-1D46-52B071C1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000">
                <a:ea typeface="Calibri"/>
                <a:cs typeface="Calibri"/>
              </a:rPr>
              <a:t>Za izradu WEB GIS aplikacije je korišćen </a:t>
            </a:r>
            <a:r>
              <a:rPr lang="sr-Latn-RS" sz="2000" err="1">
                <a:ea typeface="Calibri"/>
                <a:cs typeface="Calibri"/>
              </a:rPr>
              <a:t>OpenLayers</a:t>
            </a:r>
            <a:r>
              <a:rPr lang="sr-Latn-RS" sz="2000">
                <a:ea typeface="Calibri"/>
                <a:cs typeface="Calibri"/>
              </a:rPr>
              <a:t>.</a:t>
            </a:r>
            <a:endParaRPr lang="sr-Latn-RS" sz="2000" dirty="0">
              <a:ea typeface="Calibri"/>
              <a:cs typeface="Calibri"/>
            </a:endParaRPr>
          </a:p>
          <a:p>
            <a:r>
              <a:rPr lang="sr-Latn-RS" sz="2000" dirty="0">
                <a:ea typeface="Calibri"/>
                <a:cs typeface="Calibri"/>
              </a:rPr>
              <a:t>Elementi kao mapa i preuzimanje podataka je urađeno na osnovu </a:t>
            </a:r>
            <a:r>
              <a:rPr lang="sr-Latn-RS" sz="2000" dirty="0" err="1">
                <a:ea typeface="Calibri"/>
                <a:cs typeface="Calibri"/>
              </a:rPr>
              <a:t>tutorijala</a:t>
            </a:r>
            <a:r>
              <a:rPr lang="sr-Latn-RS" sz="2000" dirty="0">
                <a:ea typeface="Calibri"/>
                <a:cs typeface="Calibri"/>
              </a:rPr>
              <a:t> na sajtu </a:t>
            </a:r>
            <a:r>
              <a:rPr lang="sr-Latn-RS" sz="2000" dirty="0" err="1">
                <a:ea typeface="Calibri"/>
                <a:cs typeface="Calibri"/>
              </a:rPr>
              <a:t>openlayers</a:t>
            </a:r>
            <a:r>
              <a:rPr lang="sr-Latn-RS" sz="2000" dirty="0">
                <a:ea typeface="Calibri"/>
                <a:cs typeface="Calibri"/>
              </a:rPr>
              <a:t>.</a:t>
            </a:r>
          </a:p>
          <a:p>
            <a:r>
              <a:rPr lang="sr-Latn-RS" sz="2000" dirty="0">
                <a:ea typeface="Calibri"/>
                <a:cs typeface="Calibri"/>
              </a:rPr>
              <a:t>Biblioteka je preuzeta pomoću </a:t>
            </a:r>
            <a:r>
              <a:rPr lang="sr-Latn-RS" sz="2000" err="1">
                <a:ea typeface="Calibri"/>
                <a:cs typeface="Calibri"/>
              </a:rPr>
              <a:t>npm</a:t>
            </a:r>
            <a:r>
              <a:rPr lang="sr-Latn-RS" sz="2000">
                <a:ea typeface="Calibri"/>
                <a:cs typeface="Calibri"/>
              </a:rPr>
              <a:t>-a.</a:t>
            </a:r>
          </a:p>
          <a:p>
            <a:r>
              <a:rPr lang="sr-Latn-RS" sz="2000" dirty="0">
                <a:ea typeface="Calibri"/>
                <a:cs typeface="Calibri"/>
              </a:rPr>
              <a:t>Pop-</a:t>
            </a:r>
            <a:r>
              <a:rPr lang="sr-Latn-RS" sz="2000" dirty="0" err="1">
                <a:ea typeface="Calibri"/>
                <a:cs typeface="Calibri"/>
              </a:rPr>
              <a:t>up</a:t>
            </a:r>
            <a:r>
              <a:rPr lang="sr-Latn-RS" sz="2000" dirty="0">
                <a:ea typeface="Calibri"/>
                <a:cs typeface="Calibri"/>
              </a:rPr>
              <a:t> dijalog je urađen na osnovu </a:t>
            </a:r>
            <a:r>
              <a:rPr lang="sr-Latn-RS" sz="2000" dirty="0" err="1">
                <a:ea typeface="Calibri"/>
                <a:cs typeface="Calibri"/>
              </a:rPr>
              <a:t>OpenLayers</a:t>
            </a:r>
            <a:r>
              <a:rPr lang="sr-Latn-RS" sz="2000" dirty="0">
                <a:ea typeface="Calibri"/>
                <a:cs typeface="Calibri"/>
              </a:rPr>
              <a:t>  </a:t>
            </a:r>
            <a:r>
              <a:rPr lang="sr-Latn-RS" sz="2000" dirty="0" err="1">
                <a:ea typeface="Calibri"/>
                <a:cs typeface="Calibri"/>
              </a:rPr>
              <a:t>tutorijala</a:t>
            </a:r>
            <a:r>
              <a:rPr lang="sr-Latn-RS" sz="2000" dirty="0">
                <a:ea typeface="Calibri"/>
                <a:cs typeface="Calibri"/>
              </a:rPr>
              <a:t> </a:t>
            </a:r>
            <a:r>
              <a:rPr lang="sr-Latn-RS" sz="2000" dirty="0">
                <a:ea typeface="+mn-lt"/>
                <a:cs typeface="+mn-lt"/>
                <a:hlinkClick r:id="rId2"/>
              </a:rPr>
              <a:t>https://openlayers.org/en/latest/examples/popup.html</a:t>
            </a:r>
          </a:p>
        </p:txBody>
      </p:sp>
    </p:spTree>
    <p:extLst>
      <p:ext uri="{BB962C8B-B14F-4D97-AF65-F5344CB8AC3E}">
        <p14:creationId xmlns:p14="http://schemas.microsoft.com/office/powerpoint/2010/main" val="3010467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2CC2CF1-B799-87AB-0BD7-B7DAF5FD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sr-Latn-RS" sz="5400" dirty="0">
                <a:solidFill>
                  <a:srgbClr val="FFFFFF"/>
                </a:solidFill>
                <a:ea typeface="Calibri Light"/>
                <a:cs typeface="Calibri Light"/>
              </a:rPr>
              <a:t>Podaci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EA4FC647-DE0F-1DAA-1D46-52B071C1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000" dirty="0">
                <a:ea typeface="+mn-lt"/>
                <a:cs typeface="+mn-lt"/>
              </a:rPr>
              <a:t>Korišćeni su prethodno učitani podaci.</a:t>
            </a:r>
            <a:endParaRPr lang="sr-Latn-RS" sz="2000" dirty="0">
              <a:ea typeface="Calibri"/>
              <a:cs typeface="Calibri"/>
            </a:endParaRPr>
          </a:p>
          <a:p>
            <a:r>
              <a:rPr lang="sr-Latn-RS" sz="2000" dirty="0">
                <a:ea typeface="Calibri"/>
                <a:cs typeface="Calibri"/>
              </a:rPr>
              <a:t>Koristi se projekcija SRID:4326 (WGS84)</a:t>
            </a:r>
          </a:p>
          <a:p>
            <a:r>
              <a:rPr lang="sr-Latn-RS" sz="2000" dirty="0">
                <a:ea typeface="Calibri"/>
                <a:cs typeface="Calibri"/>
              </a:rPr>
              <a:t>U </a:t>
            </a:r>
            <a:r>
              <a:rPr lang="sr-Latn-RS" sz="2000" err="1">
                <a:ea typeface="Calibri"/>
                <a:cs typeface="Calibri"/>
              </a:rPr>
              <a:t>GeoServer</a:t>
            </a:r>
            <a:r>
              <a:rPr lang="sr-Latn-RS" sz="2000" dirty="0">
                <a:ea typeface="Calibri"/>
                <a:cs typeface="Calibri"/>
              </a:rPr>
              <a:t> učitane su sledeće tabele: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900">
                <a:ea typeface="Calibri"/>
                <a:cs typeface="Calibri"/>
              </a:rPr>
              <a:t>Slojevi koji su učitani kao WFS: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sr-Latn-RS" sz="1400">
                <a:ea typeface="Calibri"/>
                <a:cs typeface="Calibri"/>
              </a:rPr>
              <a:t>Pruge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sr-Latn-RS" sz="1400">
                <a:ea typeface="Calibri"/>
                <a:cs typeface="Calibri"/>
              </a:rPr>
              <a:t>Benzinske pumpe (</a:t>
            </a:r>
            <a:r>
              <a:rPr lang="sr-Latn-RS" sz="1400" err="1">
                <a:ea typeface="Calibri"/>
                <a:cs typeface="Calibri"/>
              </a:rPr>
              <a:t>disel</a:t>
            </a:r>
            <a:r>
              <a:rPr lang="sr-Latn-RS" sz="1400">
                <a:ea typeface="Calibri"/>
                <a:cs typeface="Calibri"/>
              </a:rPr>
              <a:t>, </a:t>
            </a:r>
            <a:r>
              <a:rPr lang="sr-Latn-RS" sz="1400" err="1">
                <a:ea typeface="Calibri"/>
                <a:cs typeface="Calibri"/>
              </a:rPr>
              <a:t>lpg</a:t>
            </a:r>
            <a:r>
              <a:rPr lang="sr-Latn-RS" sz="1400">
                <a:ea typeface="Calibri"/>
                <a:cs typeface="Calibri"/>
              </a:rPr>
              <a:t>, 100, 95)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900">
                <a:ea typeface="Calibri"/>
                <a:cs typeface="Calibri"/>
              </a:rPr>
              <a:t>Slojevi koji su učitani kao WMS: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sr-Latn-RS" sz="1400">
                <a:ea typeface="Calibri"/>
                <a:cs typeface="Calibri"/>
              </a:rPr>
              <a:t>Administrativne granice (isfiltrirane samo sa nivo 6)</a:t>
            </a:r>
          </a:p>
        </p:txBody>
      </p:sp>
    </p:spTree>
    <p:extLst>
      <p:ext uri="{BB962C8B-B14F-4D97-AF65-F5344CB8AC3E}">
        <p14:creationId xmlns:p14="http://schemas.microsoft.com/office/powerpoint/2010/main" val="412964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F0086F-186D-9D04-DAF8-5C67E580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Pruge</a:t>
            </a:r>
            <a:endParaRPr lang="en-US" sz="2200" dirty="0" err="1"/>
          </a:p>
        </p:txBody>
      </p:sp>
      <p:pic>
        <p:nvPicPr>
          <p:cNvPr id="4" name="Čuvar mesta za sadržaj 3" descr="Slika na kojoj se nalazi skeč, mapa, tekst&#10;&#10;Opis je automatski generisan">
            <a:extLst>
              <a:ext uri="{FF2B5EF4-FFF2-40B4-BE49-F238E27FC236}">
                <a16:creationId xmlns:a16="http://schemas.microsoft.com/office/drawing/2014/main" id="{62B851AC-E2B8-4294-2E69-6593F1618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8" r="2595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265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976181-9619-3F98-6075-DCE17053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3EF23A-587C-E423-7896-97A3A591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07451DDB-48A5-1599-F7C5-CC7748F62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8B4DBB-8701-DE4F-DD41-E5BCEC39D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Pumpe</a:t>
            </a:r>
            <a:endParaRPr lang="en-US" sz="2200" dirty="0" err="1"/>
          </a:p>
        </p:txBody>
      </p:sp>
      <p:pic>
        <p:nvPicPr>
          <p:cNvPr id="4" name="Čuvar mesta za sadržaj 3" descr="Slika na kojoj se nalazi snimak ekrana&#10;&#10;Opis je automatski generisan">
            <a:extLst>
              <a:ext uri="{FF2B5EF4-FFF2-40B4-BE49-F238E27FC236}">
                <a16:creationId xmlns:a16="http://schemas.microsoft.com/office/drawing/2014/main" id="{4DA8C10F-AAEB-7836-DA54-636814468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0" r="2593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016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17C18-FE6E-A64D-F624-D3EB4D72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DA805F-9B29-1EC3-A8AD-D617B564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68F01D33-1B4B-207A-09EA-3DA8B4320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A45936-140C-4FA9-EF8D-57A0B11DA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Granice</a:t>
            </a:r>
            <a:endParaRPr lang="en-US" sz="2200" dirty="0" err="1"/>
          </a:p>
        </p:txBody>
      </p:sp>
      <p:pic>
        <p:nvPicPr>
          <p:cNvPr id="4" name="Čuvar mesta za sadržaj 3" descr="Slika na kojoj se nalazi mapa, tekst, dijagram&#10;&#10;Opis je automatski generisan">
            <a:extLst>
              <a:ext uri="{FF2B5EF4-FFF2-40B4-BE49-F238E27FC236}">
                <a16:creationId xmlns:a16="http://schemas.microsoft.com/office/drawing/2014/main" id="{19E4B283-17D1-6C96-CEA8-4410F9CFF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7" r="2595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583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E915EB0-B837-4CCD-498D-BB471EF0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 fontScale="90000"/>
          </a:bodyPr>
          <a:lstStyle/>
          <a:p>
            <a:r>
              <a:rPr lang="sr-Latn-RS" sz="5400" dirty="0">
                <a:solidFill>
                  <a:srgbClr val="FFFFFF"/>
                </a:solidFill>
                <a:ea typeface="Calibri Light"/>
                <a:cs typeface="Calibri Light"/>
              </a:rPr>
              <a:t>Promena Baze u odnosu na Prvi projekat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4E795AA9-3D49-94BA-7BD9-AC7782A73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200" dirty="0">
                <a:ea typeface="Calibri"/>
                <a:cs typeface="Calibri"/>
              </a:rPr>
              <a:t>Dodato je polje </a:t>
            </a:r>
            <a:r>
              <a:rPr lang="sr-Latn-RS" sz="2200" dirty="0" err="1">
                <a:ea typeface="+mn-lt"/>
                <a:cs typeface="+mn-lt"/>
              </a:rPr>
              <a:t>admin_level</a:t>
            </a:r>
            <a:r>
              <a:rPr lang="sr-Latn-RS" sz="2200" dirty="0">
                <a:ea typeface="Calibri"/>
                <a:cs typeface="Calibri"/>
              </a:rPr>
              <a:t> u tabeli </a:t>
            </a:r>
            <a:r>
              <a:rPr lang="sr-Latn-RS" sz="2200" dirty="0" err="1">
                <a:ea typeface="Calibri"/>
                <a:cs typeface="Calibri"/>
              </a:rPr>
              <a:t>boundries</a:t>
            </a:r>
            <a:r>
              <a:rPr lang="sr-Latn-RS" sz="2200" dirty="0">
                <a:ea typeface="Calibri"/>
                <a:cs typeface="Calibri"/>
              </a:rPr>
              <a:t> da bi se moglo filtrirati učitavanje u </a:t>
            </a:r>
            <a:r>
              <a:rPr lang="sr-Latn-RS" sz="2200" dirty="0" err="1">
                <a:ea typeface="Calibri"/>
                <a:cs typeface="Calibri"/>
              </a:rPr>
              <a:t>GeoServer</a:t>
            </a:r>
            <a:r>
              <a:rPr lang="sr-Latn-RS" sz="2200" dirty="0">
                <a:ea typeface="Calibri"/>
                <a:cs typeface="Calibri"/>
              </a:rPr>
              <a:t>.</a:t>
            </a:r>
          </a:p>
          <a:p>
            <a:r>
              <a:rPr lang="sr-Latn-RS" sz="2200" dirty="0">
                <a:ea typeface="Calibri"/>
                <a:cs typeface="Calibri"/>
              </a:rPr>
              <a:t>To polje je izvučeno iz već postojećeg polja </a:t>
            </a:r>
            <a:r>
              <a:rPr lang="sr-Latn-RS" sz="2200" dirty="0" err="1">
                <a:ea typeface="Calibri"/>
                <a:cs typeface="Calibri"/>
              </a:rPr>
              <a:t>tags</a:t>
            </a:r>
            <a:r>
              <a:rPr lang="sr-Latn-RS" sz="2200" dirty="0">
                <a:ea typeface="Calibri"/>
                <a:cs typeface="Calibri"/>
              </a:rPr>
              <a:t>.</a:t>
            </a:r>
          </a:p>
          <a:p>
            <a:endParaRPr lang="sr-Latn-RS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93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Čuvar mesta za sadržaj 1" descr="Slika na kojoj se nalazi dijagram, mapa, snimak ekrana&#10;&#10;Opis je automatski generisan">
            <a:extLst>
              <a:ext uri="{FF2B5EF4-FFF2-40B4-BE49-F238E27FC236}">
                <a16:creationId xmlns:a16="http://schemas.microsoft.com/office/drawing/2014/main" id="{E138CDB8-26E8-CA6B-164D-C2740F11B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9033"/>
            <a:ext cx="6096000" cy="2914372"/>
          </a:xfrm>
        </p:spPr>
      </p:pic>
      <p:pic>
        <p:nvPicPr>
          <p:cNvPr id="5" name="Slika 4" descr="Slika na kojoj se nalazi dijagram, mapa&#10;&#10;Opis je automatski generisan">
            <a:extLst>
              <a:ext uri="{FF2B5EF4-FFF2-40B4-BE49-F238E27FC236}">
                <a16:creationId xmlns:a16="http://schemas.microsoft.com/office/drawing/2014/main" id="{6BD51096-ECEB-C185-6BEC-ED7C04BB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53579"/>
            <a:ext cx="6096000" cy="2912992"/>
          </a:xfrm>
          <a:prstGeom prst="rect">
            <a:avLst/>
          </a:prstGeom>
        </p:spPr>
      </p:pic>
      <p:sp>
        <p:nvSpPr>
          <p:cNvPr id="6" name="Okvir za tekst 5">
            <a:extLst>
              <a:ext uri="{FF2B5EF4-FFF2-40B4-BE49-F238E27FC236}">
                <a16:creationId xmlns:a16="http://schemas.microsoft.com/office/drawing/2014/main" id="{B0B74DCE-BBF1-B2FB-451A-61350DBD3550}"/>
              </a:ext>
            </a:extLst>
          </p:cNvPr>
          <p:cNvSpPr txBox="1"/>
          <p:nvPr/>
        </p:nvSpPr>
        <p:spPr>
          <a:xfrm>
            <a:off x="9448800" y="63817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cs typeface="Calibri"/>
              </a:rPr>
              <a:t>Slojevi sa isključenim pumpama</a:t>
            </a:r>
            <a:endParaRPr lang="sr-Latn-RS" dirty="0"/>
          </a:p>
        </p:txBody>
      </p:sp>
      <p:sp>
        <p:nvSpPr>
          <p:cNvPr id="8" name="Okvir za tekst 7">
            <a:extLst>
              <a:ext uri="{FF2B5EF4-FFF2-40B4-BE49-F238E27FC236}">
                <a16:creationId xmlns:a16="http://schemas.microsoft.com/office/drawing/2014/main" id="{F6323F82-75BD-8395-DB44-FE24230B2303}"/>
              </a:ext>
            </a:extLst>
          </p:cNvPr>
          <p:cNvSpPr txBox="1"/>
          <p:nvPr/>
        </p:nvSpPr>
        <p:spPr>
          <a:xfrm>
            <a:off x="0" y="359092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cs typeface="Calibri"/>
              </a:rPr>
              <a:t>Svi slojevi uključeni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19908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F5102-B297-0BC7-8A87-53BBD155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4F9335D5-33F1-3B3E-B309-AAB18113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108B5B60-4709-2F0F-4FBF-56C851AA7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BBE8BD8-67F0-8DB3-A537-6EB52EB8A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sr-Latn-RS" sz="5400" dirty="0">
                <a:solidFill>
                  <a:srgbClr val="FFFFFF"/>
                </a:solidFill>
                <a:ea typeface="Calibri Light"/>
                <a:cs typeface="Calibri Light"/>
              </a:rPr>
              <a:t>Pop-</a:t>
            </a:r>
            <a:r>
              <a:rPr lang="sr-Latn-RS" sz="5400" dirty="0" err="1">
                <a:solidFill>
                  <a:srgbClr val="FFFFFF"/>
                </a:solidFill>
                <a:ea typeface="Calibri Light"/>
                <a:cs typeface="Calibri Light"/>
              </a:rPr>
              <a:t>up</a:t>
            </a:r>
            <a:r>
              <a:rPr lang="sr-Latn-RS" sz="5400" dirty="0">
                <a:solidFill>
                  <a:srgbClr val="FFFFFF"/>
                </a:solidFill>
                <a:ea typeface="Calibri Light"/>
                <a:cs typeface="Calibri Light"/>
              </a:rPr>
              <a:t> dijalog na klik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DEEB1F5-3C45-F364-F1F6-FBB35AEDD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7802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200" dirty="0">
                <a:ea typeface="Calibri"/>
                <a:cs typeface="Calibri"/>
              </a:rPr>
              <a:t>Uključeni su slojevi granica i pumpi</a:t>
            </a:r>
            <a:endParaRPr lang="sr-Latn-RS" dirty="0"/>
          </a:p>
          <a:p>
            <a:endParaRPr lang="sr-Latn-RS" sz="2200">
              <a:ea typeface="Calibri"/>
              <a:cs typeface="Calibri"/>
            </a:endParaRPr>
          </a:p>
        </p:txBody>
      </p:sp>
      <p:pic>
        <p:nvPicPr>
          <p:cNvPr id="4" name="Slika 3" descr="Slika na kojoj se nalazi tekst, dijagram, mapa&#10;&#10;Opis je automatski generisan">
            <a:extLst>
              <a:ext uri="{FF2B5EF4-FFF2-40B4-BE49-F238E27FC236}">
                <a16:creationId xmlns:a16="http://schemas.microsoft.com/office/drawing/2014/main" id="{037D207B-A96C-7C03-83C4-AA1ECD5D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3320390"/>
            <a:ext cx="6610350" cy="34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28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2CC2CF1-B799-87AB-0BD7-B7DAF5FD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sr-Latn-RS" sz="5400" dirty="0" err="1">
                <a:solidFill>
                  <a:srgbClr val="FFFFFF"/>
                </a:solidFill>
                <a:ea typeface="Calibri Light"/>
                <a:cs typeface="Calibri Light"/>
              </a:rPr>
              <a:t>GeoServer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EA4FC647-DE0F-1DAA-1D46-52B071C1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000" dirty="0">
                <a:ea typeface="+mn-lt"/>
                <a:cs typeface="+mn-lt"/>
              </a:rPr>
              <a:t>Kreiran je </a:t>
            </a:r>
            <a:r>
              <a:rPr lang="sr-Latn-RS" sz="2000" err="1">
                <a:ea typeface="+mn-lt"/>
                <a:cs typeface="+mn-lt"/>
              </a:rPr>
              <a:t>Workspace</a:t>
            </a:r>
            <a:r>
              <a:rPr lang="sr-Latn-RS" sz="2000" dirty="0">
                <a:ea typeface="+mn-lt"/>
                <a:cs typeface="+mn-lt"/>
              </a:rPr>
              <a:t> 'faks'.</a:t>
            </a:r>
          </a:p>
          <a:p>
            <a:r>
              <a:rPr lang="sr-Latn-RS" sz="2000" dirty="0">
                <a:ea typeface="Calibri"/>
                <a:cs typeface="Calibri"/>
              </a:rPr>
              <a:t>Dodat je store koji je </a:t>
            </a:r>
            <a:r>
              <a:rPr lang="sr-Latn-RS" sz="2000" dirty="0" err="1">
                <a:ea typeface="Calibri"/>
                <a:cs typeface="Calibri"/>
              </a:rPr>
              <a:t>PostGIS</a:t>
            </a:r>
            <a:r>
              <a:rPr lang="sr-Latn-RS" sz="2000" dirty="0">
                <a:ea typeface="Calibri"/>
                <a:cs typeface="Calibri"/>
              </a:rPr>
              <a:t> baza. Koji se zove </a:t>
            </a:r>
            <a:r>
              <a:rPr lang="sr-Latn-RS" sz="2000" dirty="0">
                <a:ea typeface="+mn-lt"/>
                <a:cs typeface="+mn-lt"/>
              </a:rPr>
              <a:t>'GIS_SRBIJA'.</a:t>
            </a:r>
          </a:p>
          <a:p>
            <a:r>
              <a:rPr lang="sr-Latn-RS" sz="2000" dirty="0">
                <a:ea typeface="Calibri"/>
                <a:cs typeface="Calibri"/>
              </a:rPr>
              <a:t>Učitani su slojevi </a:t>
            </a:r>
            <a:r>
              <a:rPr lang="sr-Latn-RS" sz="2000" dirty="0" err="1">
                <a:ea typeface="Calibri"/>
                <a:cs typeface="Calibri"/>
              </a:rPr>
              <a:t>railway</a:t>
            </a:r>
            <a:r>
              <a:rPr lang="sr-Latn-RS" sz="2000" dirty="0">
                <a:ea typeface="Calibri"/>
                <a:cs typeface="Calibri"/>
              </a:rPr>
              <a:t> , </a:t>
            </a:r>
            <a:r>
              <a:rPr lang="sr-Latn-RS" sz="2000" dirty="0" err="1">
                <a:ea typeface="+mn-lt"/>
                <a:cs typeface="+mn-lt"/>
              </a:rPr>
              <a:t>benzinske_pumpe</a:t>
            </a:r>
            <a:r>
              <a:rPr lang="sr-Latn-RS" sz="2000" dirty="0">
                <a:ea typeface="Calibri"/>
                <a:cs typeface="Calibri"/>
              </a:rPr>
              <a:t> i </a:t>
            </a:r>
            <a:r>
              <a:rPr lang="sr-Latn-RS" sz="2000" dirty="0" err="1">
                <a:ea typeface="+mn-lt"/>
                <a:cs typeface="+mn-lt"/>
              </a:rPr>
              <a:t>boundaries</a:t>
            </a:r>
            <a:r>
              <a:rPr lang="sr-Latn-RS" sz="2000" dirty="0">
                <a:ea typeface="Calibri"/>
                <a:cs typeface="Calibri"/>
              </a:rPr>
              <a:t>.</a:t>
            </a:r>
          </a:p>
          <a:p>
            <a:r>
              <a:rPr lang="sr-Latn-RS" sz="2000" dirty="0">
                <a:ea typeface="Calibri"/>
                <a:cs typeface="Calibri"/>
              </a:rPr>
              <a:t>Dodat je stil za Granice </a:t>
            </a:r>
            <a:r>
              <a:rPr lang="sr-Latn-RS" sz="2000" dirty="0" err="1">
                <a:ea typeface="Calibri"/>
                <a:cs typeface="Calibri"/>
              </a:rPr>
              <a:t>boundaries</a:t>
            </a:r>
            <a:r>
              <a:rPr lang="sr-Latn-RS" sz="2000" dirty="0">
                <a:ea typeface="Calibri"/>
                <a:cs typeface="Calibri"/>
              </a:rPr>
              <a:t>(</a:t>
            </a:r>
            <a:r>
              <a:rPr lang="sr-Latn-RS" sz="2000" dirty="0" err="1">
                <a:ea typeface="Calibri"/>
                <a:cs typeface="Calibri"/>
              </a:rPr>
              <a:t>boundaries</a:t>
            </a:r>
            <a:r>
              <a:rPr lang="sr-Latn-RS" sz="2000" dirty="0">
                <a:ea typeface="Calibri"/>
                <a:cs typeface="Calibri"/>
              </a:rPr>
              <a:t>) koji se zove 'granice'.</a:t>
            </a:r>
          </a:p>
          <a:p>
            <a:r>
              <a:rPr lang="sr-Latn-RS" sz="2000" dirty="0">
                <a:ea typeface="Calibri"/>
                <a:cs typeface="Calibri"/>
              </a:rPr>
              <a:t>Za WMS i WFS su korišćena osnovna podešavanja.</a:t>
            </a:r>
          </a:p>
        </p:txBody>
      </p:sp>
    </p:spTree>
    <p:extLst>
      <p:ext uri="{BB962C8B-B14F-4D97-AF65-F5344CB8AC3E}">
        <p14:creationId xmlns:p14="http://schemas.microsoft.com/office/powerpoint/2010/main" val="1337527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2-05 21-52-05">
            <a:hlinkClick r:id="" action="ppaction://media"/>
            <a:extLst>
              <a:ext uri="{FF2B5EF4-FFF2-40B4-BE49-F238E27FC236}">
                <a16:creationId xmlns:a16="http://schemas.microsoft.com/office/drawing/2014/main" id="{D94B05A3-B8D9-EA5B-1630-C1B43C4B96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685800"/>
            <a:ext cx="9709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8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ECB5A3C-1F51-A5A7-11C8-46608016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>
                <a:ea typeface="Calibri Light"/>
                <a:cs typeface="Calibri Light"/>
              </a:rPr>
              <a:t>Pitanja?</a:t>
            </a:r>
          </a:p>
        </p:txBody>
      </p:sp>
      <p:pic>
        <p:nvPicPr>
          <p:cNvPr id="5" name="Čuvar mesta za sadržaj 4">
            <a:extLst>
              <a:ext uri="{FF2B5EF4-FFF2-40B4-BE49-F238E27FC236}">
                <a16:creationId xmlns:a16="http://schemas.microsoft.com/office/drawing/2014/main" id="{FAF995F7-CA3F-29E6-CB8C-1BB8E3C1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25" y="1943894"/>
            <a:ext cx="6000750" cy="4114800"/>
          </a:xfrm>
        </p:spPr>
      </p:pic>
    </p:spTree>
    <p:extLst>
      <p:ext uri="{BB962C8B-B14F-4D97-AF65-F5344CB8AC3E}">
        <p14:creationId xmlns:p14="http://schemas.microsoft.com/office/powerpoint/2010/main" val="196794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F0086F-186D-9D04-DAF8-5C67E580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Calibri"/>
                <a:cs typeface="Calibri"/>
              </a:rPr>
              <a:t>Workspace</a:t>
            </a:r>
          </a:p>
        </p:txBody>
      </p:sp>
      <p:pic>
        <p:nvPicPr>
          <p:cNvPr id="2" name="Slika 1" descr="Slika na kojoj se nalazi tekst, snimak ekrana, softver, broj&#10;&#10;Opis je automatski generisan">
            <a:extLst>
              <a:ext uri="{FF2B5EF4-FFF2-40B4-BE49-F238E27FC236}">
                <a16:creationId xmlns:a16="http://schemas.microsoft.com/office/drawing/2014/main" id="{3E65C46F-0447-8049-DA20-A7BBEFCD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93258"/>
            <a:ext cx="7429500" cy="40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60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F0086F-186D-9D04-DAF8-5C67E580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Calibri"/>
                <a:cs typeface="Calibri"/>
              </a:rPr>
              <a:t>Store</a:t>
            </a:r>
          </a:p>
        </p:txBody>
      </p:sp>
      <p:pic>
        <p:nvPicPr>
          <p:cNvPr id="2" name="Slika 1" descr="Slika na kojoj se nalazi tekst, snimak ekrana, softver, broj&#10;&#10;Opis je automatski generisan">
            <a:extLst>
              <a:ext uri="{FF2B5EF4-FFF2-40B4-BE49-F238E27FC236}">
                <a16:creationId xmlns:a16="http://schemas.microsoft.com/office/drawing/2014/main" id="{212A48A3-A08E-2D56-B643-534FEE93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4520"/>
            <a:ext cx="7943850" cy="524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86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nalazi tekst, snimak ekrana, softver, ekran&#10;&#10;Opis je automatski generisan">
            <a:extLst>
              <a:ext uri="{FF2B5EF4-FFF2-40B4-BE49-F238E27FC236}">
                <a16:creationId xmlns:a16="http://schemas.microsoft.com/office/drawing/2014/main" id="{8590A3C0-1F37-91D2-ECC1-EA3C561C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20"/>
            <a:ext cx="10372725" cy="68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7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nalazi tekst, snimak ekrana, broj&#10;&#10;Opis je automatski generisan">
            <a:extLst>
              <a:ext uri="{FF2B5EF4-FFF2-40B4-BE49-F238E27FC236}">
                <a16:creationId xmlns:a16="http://schemas.microsoft.com/office/drawing/2014/main" id="{8590A3C0-1F37-91D2-ECC1-EA3C561C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87" y="4520"/>
            <a:ext cx="9560350" cy="68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0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nalazi tekst, snimak ekrana, softver&#10;&#10;Opis je automatski generisan">
            <a:extLst>
              <a:ext uri="{FF2B5EF4-FFF2-40B4-BE49-F238E27FC236}">
                <a16:creationId xmlns:a16="http://schemas.microsoft.com/office/drawing/2014/main" id="{8590A3C0-1F37-91D2-ECC1-EA3C561C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66223"/>
            <a:ext cx="10372725" cy="37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2CC2CF1-B799-87AB-0BD7-B7DAF5FD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sr-Latn-RS" sz="5400" dirty="0">
                <a:solidFill>
                  <a:srgbClr val="FFFFFF"/>
                </a:solidFill>
                <a:ea typeface="Calibri Light"/>
                <a:cs typeface="Calibri Light"/>
              </a:rPr>
              <a:t>Slojevi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EA4FC647-DE0F-1DAA-1D46-52B071C1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000" dirty="0">
                <a:ea typeface="+mn-lt"/>
                <a:cs typeface="+mn-lt"/>
              </a:rPr>
              <a:t>Sloj Pruga se zove </a:t>
            </a:r>
            <a:r>
              <a:rPr lang="sr-Latn-RS" sz="2000" dirty="0" err="1">
                <a:ea typeface="+mn-lt"/>
                <a:cs typeface="+mn-lt"/>
              </a:rPr>
              <a:t>railway</a:t>
            </a:r>
            <a:r>
              <a:rPr lang="sr-Latn-RS" sz="2000" dirty="0">
                <a:ea typeface="+mn-lt"/>
                <a:cs typeface="+mn-lt"/>
              </a:rPr>
              <a:t> (</a:t>
            </a:r>
            <a:r>
              <a:rPr lang="sr-Latn-RS" sz="2000" dirty="0" err="1">
                <a:ea typeface="+mn-lt"/>
                <a:cs typeface="+mn-lt"/>
              </a:rPr>
              <a:t>fask:railway</a:t>
            </a:r>
            <a:r>
              <a:rPr lang="sr-Latn-RS" sz="2000" dirty="0">
                <a:ea typeface="+mn-lt"/>
                <a:cs typeface="+mn-lt"/>
              </a:rPr>
              <a:t>)</a:t>
            </a:r>
          </a:p>
          <a:p>
            <a:r>
              <a:rPr lang="sr-Latn-RS" sz="2000" dirty="0">
                <a:ea typeface="Calibri"/>
                <a:cs typeface="Calibri"/>
              </a:rPr>
              <a:t>Sloj Granica se zove Granice</a:t>
            </a:r>
            <a:r>
              <a:rPr lang="sr-Latn-RS" sz="2000" dirty="0">
                <a:latin typeface="Calibri"/>
                <a:ea typeface="Calibri"/>
                <a:cs typeface="Calibri"/>
              </a:rPr>
              <a:t> (</a:t>
            </a:r>
            <a:r>
              <a:rPr lang="sr-Latn-RS" sz="2000" dirty="0" err="1">
                <a:latin typeface="Calibri"/>
                <a:ea typeface="Calibri"/>
                <a:cs typeface="Calibri"/>
              </a:rPr>
              <a:t>faks:Granice</a:t>
            </a:r>
            <a:r>
              <a:rPr lang="sr-Latn-RS" sz="2000" dirty="0">
                <a:latin typeface="Calibri"/>
                <a:ea typeface="Calibri"/>
                <a:cs typeface="Calibri"/>
              </a:rPr>
              <a:t>)</a:t>
            </a:r>
          </a:p>
          <a:p>
            <a:r>
              <a:rPr lang="sr-Latn-RS" sz="2000" dirty="0">
                <a:latin typeface="Calibri"/>
                <a:ea typeface="Calibri"/>
                <a:cs typeface="Calibri"/>
              </a:rPr>
              <a:t>Sloj Pumpi se zove Pumpe (</a:t>
            </a:r>
            <a:r>
              <a:rPr lang="sr-Latn-RS" sz="1900" dirty="0" err="1">
                <a:latin typeface="Tahoma"/>
                <a:ea typeface="Tahoma"/>
                <a:cs typeface="Tahoma"/>
              </a:rPr>
              <a:t>faks:Pumpe</a:t>
            </a:r>
            <a:r>
              <a:rPr lang="sr-Latn-RS" sz="2000" dirty="0">
                <a:latin typeface="Calibri"/>
                <a:ea typeface="Calibri"/>
                <a:cs typeface="Calibri"/>
              </a:rPr>
              <a:t>)</a:t>
            </a:r>
          </a:p>
          <a:p>
            <a:endParaRPr lang="sr-Latn-RS" sz="20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09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F0086F-186D-9D04-DAF8-5C67E580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Granice</a:t>
            </a:r>
            <a:endParaRPr lang="sr-Latn-RS" dirty="0" err="1"/>
          </a:p>
        </p:txBody>
      </p:sp>
      <p:pic>
        <p:nvPicPr>
          <p:cNvPr id="3" name="Slika 2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E54F6604-EF4F-1C8D-82E9-08197250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1387173"/>
            <a:ext cx="7553325" cy="22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8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">
  <a:themeElements>
    <a:clrScheme name="Kancelarij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ari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arij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Široki ekran</PresentationFormat>
  <Paragraphs>0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21</vt:i4>
      </vt:variant>
    </vt:vector>
  </HeadingPairs>
  <TitlesOfParts>
    <vt:vector size="22" baseType="lpstr">
      <vt:lpstr>Office tema</vt:lpstr>
      <vt:lpstr>GIS Projekat 2 OGC Geo-prostorni Web servisi</vt:lpstr>
      <vt:lpstr>GeoServer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Slojevi</vt:lpstr>
      <vt:lpstr>PowerPoint prezentacija</vt:lpstr>
      <vt:lpstr>PowerPoint prezentacija</vt:lpstr>
      <vt:lpstr>PowerPoint prezentacija</vt:lpstr>
      <vt:lpstr>OpenLayers</vt:lpstr>
      <vt:lpstr>Podaci</vt:lpstr>
      <vt:lpstr>PowerPoint prezentacija</vt:lpstr>
      <vt:lpstr>PowerPoint prezentacija</vt:lpstr>
      <vt:lpstr>PowerPoint prezentacija</vt:lpstr>
      <vt:lpstr>Promena Baze u odnosu na Prvi projekat</vt:lpstr>
      <vt:lpstr>PowerPoint prezentacija</vt:lpstr>
      <vt:lpstr>Pop-up dijalog na klik</vt:lpstr>
      <vt:lpstr>PowerPoint prezentacija</vt:lpstr>
      <vt:lpstr>Pitanja?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/>
  <cp:lastModifiedBy/>
  <cp:revision>559</cp:revision>
  <dcterms:created xsi:type="dcterms:W3CDTF">2024-01-07T19:48:57Z</dcterms:created>
  <dcterms:modified xsi:type="dcterms:W3CDTF">2024-02-05T21:33:43Z</dcterms:modified>
</cp:coreProperties>
</file>